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10058400" cx="7772400"/>
  <p:notesSz cx="6858000" cy="9144000"/>
  <p:embeddedFontLst>
    <p:embeddedFont>
      <p:font typeface="Halant"/>
      <p:regular r:id="rId11"/>
      <p:bold r:id="rId12"/>
    </p:embeddedFont>
    <p:embeddedFont>
      <p:font typeface="Inter"/>
      <p:regular r:id="rId13"/>
      <p:bold r:id="rId14"/>
      <p:italic r:id="rId15"/>
      <p:boldItalic r:id="rId16"/>
    </p:embeddedFont>
    <p:embeddedFont>
      <p:font typeface="Plus Jakarta Sans Medium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C129743-C7C9-4CF3-8B6C-CEAB43B30E52}">
  <a:tblStyle styleId="{7C129743-C7C9-4CF3-8B6C-CEAB43B30E5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usJakartaSansMedium-boldItalic.fntdata"/><Relationship Id="rId11" Type="http://schemas.openxmlformats.org/officeDocument/2006/relationships/font" Target="fonts/Halant-regular.fntdata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7" Type="http://schemas.openxmlformats.org/officeDocument/2006/relationships/font" Target="fonts/PlusJakartaSansMedium-regular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19" Type="http://schemas.openxmlformats.org/officeDocument/2006/relationships/font" Target="fonts/PlusJakartaSansMedium-italic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PlusJakartaSansMedium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570435182_0_4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570435182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77106bf19c_0_13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77106bf19c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815be86cb2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815be86cb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2815be86cb2_0_12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2815be86cb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2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Artifact Investigation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55300" y="3492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{7C129743-C7C9-4CF3-8B6C-CEAB43B30E52}</a:tableStyleId>
              </a:tblPr>
              <a:tblGrid>
                <a:gridCol w="1715400"/>
                <a:gridCol w="1715400"/>
                <a:gridCol w="1715400"/>
                <a:gridCol w="1715400"/>
              </a:tblGrid>
              <a:tr h="202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Questions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see when looking at the artifact?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think this object is? What do you think it is used for?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might this object tell us about the people of the past?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1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2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3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4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5</a:t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60" name="Google Shape;60;p13"/>
          <p:cNvSpPr txBox="1"/>
          <p:nvPr/>
        </p:nvSpPr>
        <p:spPr>
          <a:xfrm>
            <a:off x="460050" y="2893150"/>
            <a:ext cx="6861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Imagine you are an archaeologist. Your job is to be a historical detective: interpret each artifact to infer something about the lives of the people of the past.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1878100" y="1795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375" y="1713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4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Artifact Investigation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1" name="Google Shape;71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460050" y="2893150"/>
            <a:ext cx="6861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Imagine you are an archaeologist. Your job is to be a historical detective: interpret each artifact to infer something about the lives of the people of the past.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73" name="Google Shape;73;p14"/>
          <p:cNvGraphicFramePr/>
          <p:nvPr/>
        </p:nvGraphicFramePr>
        <p:xfrm>
          <a:off x="455300" y="3492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{7C129743-C7C9-4CF3-8B6C-CEAB43B30E52}</a:tableStyleId>
              </a:tblPr>
              <a:tblGrid>
                <a:gridCol w="1715400"/>
                <a:gridCol w="1715400"/>
                <a:gridCol w="1715400"/>
                <a:gridCol w="1715400"/>
              </a:tblGrid>
              <a:tr h="202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Questions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see when looking at the artifact?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think this object is? What do you think it is used for?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might this object tell us about the people of the past?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6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7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8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9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10</a:t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74" name="Google Shape;74;p14"/>
          <p:cNvSpPr txBox="1"/>
          <p:nvPr/>
        </p:nvSpPr>
        <p:spPr>
          <a:xfrm>
            <a:off x="1878100" y="1795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5" name="Google Shape;7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375" y="1713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5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Artifact Investigation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85" name="Google Shape;85;p15"/>
          <p:cNvGraphicFramePr/>
          <p:nvPr/>
        </p:nvGraphicFramePr>
        <p:xfrm>
          <a:off x="455300" y="3492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{7C129743-C7C9-4CF3-8B6C-CEAB43B30E52}</a:tableStyleId>
              </a:tblPr>
              <a:tblGrid>
                <a:gridCol w="1715400"/>
                <a:gridCol w="1715400"/>
                <a:gridCol w="1715400"/>
                <a:gridCol w="1715400"/>
              </a:tblGrid>
              <a:tr h="202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Questions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see when looking at the artifact?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think this object is? What do you think it is used for?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might this object tell us about the people of the past?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1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carved human figure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It is a </a:t>
                      </a: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sculpture</a:t>
                      </a: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that was maybe used as a toy or decoration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weren’t just trying to survive, but had enough time to grow their artistic skills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2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bone and teeth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jaw bone from an animal that was used as a weapon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lived close to animals and used parts of the animal for human purposes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3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Pottery with a smooth surface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jar that was used to storing things such as food or water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were settled and wanted to gather items and keep them organized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4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turtle with a flat back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Depending on its size, maybe it was used to set items on top of it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lived near turtles and likely thought they were important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5</a:t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 antler that has been cut to have sharp spikes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Maybe a weapon or a tool used to scratch or poke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had the ability to carve and cut bone and lived near animals with antlers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86" name="Google Shape;86;p15"/>
          <p:cNvSpPr txBox="1"/>
          <p:nvPr/>
        </p:nvSpPr>
        <p:spPr>
          <a:xfrm>
            <a:off x="460050" y="2893150"/>
            <a:ext cx="6861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Imagine you are an archaeologist. Your job is to be a historical detective: interpret each artifact to infer something about the lives of the people of the past.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sp>
        <p:nvSpPr>
          <p:cNvPr id="87" name="Google Shape;87;p15"/>
          <p:cNvSpPr txBox="1"/>
          <p:nvPr/>
        </p:nvSpPr>
        <p:spPr>
          <a:xfrm>
            <a:off x="1878100" y="1795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8" name="Google Shape;8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375" y="1713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0" y="0"/>
            <a:ext cx="7772400" cy="16506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Halant"/>
                <a:ea typeface="Halant"/>
                <a:cs typeface="Halant"/>
                <a:sym typeface="Halant"/>
              </a:rPr>
              <a:t>Evaluating Evidence</a:t>
            </a:r>
            <a:endParaRPr sz="17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Artifact Investigation (Exemplar)</a:t>
            </a:r>
            <a:endParaRPr sz="15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272" y="230997"/>
            <a:ext cx="1056536" cy="43811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2025</a:t>
            </a: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460050" y="2893150"/>
            <a:ext cx="68616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" sz="11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Imagine you are an archaeologist. Your job is to be a historical detective: interpret each artifact to infer something about the lives of the people of the past.</a:t>
            </a:r>
            <a:endParaRPr sz="11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99" name="Google Shape;99;p16"/>
          <p:cNvGraphicFramePr/>
          <p:nvPr/>
        </p:nvGraphicFramePr>
        <p:xfrm>
          <a:off x="455300" y="3492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{7C129743-C7C9-4CF3-8B6C-CEAB43B30E52}</a:tableStyleId>
              </a:tblPr>
              <a:tblGrid>
                <a:gridCol w="1715400"/>
                <a:gridCol w="1715400"/>
                <a:gridCol w="1715400"/>
                <a:gridCol w="1715400"/>
              </a:tblGrid>
              <a:tr h="202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latin typeface="Halant"/>
                          <a:ea typeface="Halant"/>
                          <a:cs typeface="Halant"/>
                          <a:sym typeface="Halant"/>
                        </a:rPr>
                        <a:t>Questions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see when looking at the artifact?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do you think this object is? What do you think it is used for?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What might this object tell us about the people of the past?</a:t>
                      </a:r>
                      <a:endParaRPr b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6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Small round objects that are smooth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They could be beads and used as jewelry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cared about their appearance and possibly had social ranking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7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Pointed stones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 think it is a tool that was used for digging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could make tools and grew crops in the soil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0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8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Sharp, triangular points 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They were tips of spears used for warfare or hunting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wanted to protect themselves from enemies and lived near animals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9</a:t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i="1" sz="1100"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small rounded stone object with a hollow center 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pipe that was used for smoking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participated in social or ceremonial events that included smoking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842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dk1"/>
                          </a:solidFill>
                          <a:latin typeface="Halant"/>
                          <a:ea typeface="Halant"/>
                          <a:cs typeface="Halant"/>
                          <a:sym typeface="Halant"/>
                        </a:rPr>
                        <a:t>Object 10</a:t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100">
                        <a:solidFill>
                          <a:schemeClr val="dk1"/>
                        </a:solidFill>
                        <a:latin typeface="Halant"/>
                        <a:ea typeface="Halant"/>
                        <a:cs typeface="Halant"/>
                        <a:sym typeface="Halant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detailed fish that has been carved from shell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 decoration or toy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chemeClr val="accent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The people lived near water and had leisure time for art and play</a:t>
                      </a:r>
                      <a:endParaRPr b="1" sz="1100">
                        <a:solidFill>
                          <a:schemeClr val="accent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00" name="Google Shape;100;p16"/>
          <p:cNvSpPr txBox="1"/>
          <p:nvPr/>
        </p:nvSpPr>
        <p:spPr>
          <a:xfrm>
            <a:off x="1878100" y="1795375"/>
            <a:ext cx="5439000" cy="10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116050" lIns="116050" spcFirstLastPara="1" rIns="116050" wrap="square" tIns="1160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Evaluating </a:t>
            </a:r>
            <a:r>
              <a:rPr b="1" lang="en" sz="1300">
                <a:latin typeface="Halant"/>
                <a:ea typeface="Halant"/>
                <a:cs typeface="Halant"/>
                <a:sym typeface="Halant"/>
              </a:rPr>
              <a:t>Evidence</a:t>
            </a:r>
            <a:endParaRPr b="1" sz="13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Thinking historically means identifying the evidence related to a claim, assessing its validity, and corroborating it by comparing multiple sources' interpretations of events, developments, or processes.</a:t>
            </a:r>
            <a:endParaRPr sz="11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01" name="Google Shape;10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4375" y="1713063"/>
            <a:ext cx="1183725" cy="1183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